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4"/>
  </p:notesMasterIdLst>
  <p:sldIdLst>
    <p:sldId id="256" r:id="rId2"/>
    <p:sldId id="320" r:id="rId3"/>
    <p:sldId id="328" r:id="rId4"/>
    <p:sldId id="329" r:id="rId5"/>
    <p:sldId id="319" r:id="rId6"/>
    <p:sldId id="321" r:id="rId7"/>
    <p:sldId id="313" r:id="rId8"/>
    <p:sldId id="322" r:id="rId9"/>
    <p:sldId id="324" r:id="rId10"/>
    <p:sldId id="326" r:id="rId11"/>
    <p:sldId id="327" r:id="rId12"/>
    <p:sldId id="295" r:id="rId13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5"/>
    </p:embeddedFont>
    <p:embeddedFont>
      <p:font typeface="Comic Sans MS" panose="030F0702030302020204" pitchFamily="66" charset="0"/>
      <p:regular r:id="rId16"/>
      <p:bold r:id="rId17"/>
      <p:italic r:id="rId18"/>
      <p:boldItalic r:id="rId19"/>
    </p:embeddedFont>
    <p:embeddedFont>
      <p:font typeface="Fira Sans Condensed Light" panose="020B0403050000020004" pitchFamily="34" charset="0"/>
      <p:regular r:id="rId20"/>
      <p:bold r:id="rId21"/>
      <p:italic r:id="rId22"/>
      <p:boldItalic r:id="rId23"/>
    </p:embeddedFont>
    <p:embeddedFont>
      <p:font typeface="MV Boli" panose="02000500030200090000" pitchFamily="2" charset="0"/>
      <p:regular r:id="rId24"/>
    </p:embeddedFont>
    <p:embeddedFont>
      <p:font typeface="Rajdhani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4522C1-C783-40D5-9A8A-2FA93D8047DF}">
  <a:tblStyle styleId="{B64522C1-C783-40D5-9A8A-2FA93D8047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7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Google Shape;4100;gbdc350d4f7_0_1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1" name="Google Shape;4101;gbdc350d4f7_0_1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3" name="Google Shape;2343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1">
  <p:cSld name="TITLE_ONLY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1"/>
          </p:nvPr>
        </p:nvSpPr>
        <p:spPr>
          <a:xfrm>
            <a:off x="4954525" y="2327750"/>
            <a:ext cx="3476100" cy="9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64" r:id="rId3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ert.org/research/smart-attendance-system-using-opencv-based-on-facial-recognition-IJERTV9IS030122.pd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41876647_Face_Recognition_based_Attendance_Management_Syste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0"/>
          <p:cNvSpPr txBox="1">
            <a:spLocks noGrp="1"/>
          </p:cNvSpPr>
          <p:nvPr>
            <p:ph type="ctrTitle"/>
          </p:nvPr>
        </p:nvSpPr>
        <p:spPr>
          <a:xfrm>
            <a:off x="288996" y="614456"/>
            <a:ext cx="4404000" cy="13435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 with Real Time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8" name="Google Shape;238;p50"/>
          <p:cNvSpPr txBox="1">
            <a:spLocks noGrp="1"/>
          </p:cNvSpPr>
          <p:nvPr>
            <p:ph type="subTitle" idx="1"/>
          </p:nvPr>
        </p:nvSpPr>
        <p:spPr>
          <a:xfrm>
            <a:off x="238920" y="2757488"/>
            <a:ext cx="4197350" cy="1650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P7029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Dr.K.V.Rajani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SHESHAGIRI RAO    222010306022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SAI SAMARTH          222010306023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HANISH KOLLA        222010306036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PRANAVSAI             222010305025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9" name="Google Shape;239;p50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3877084" y="487809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E3D42-A2F0-873B-7FFB-5539397A7089}"/>
              </a:ext>
            </a:extLst>
          </p:cNvPr>
          <p:cNvSpPr txBox="1"/>
          <p:nvPr/>
        </p:nvSpPr>
        <p:spPr>
          <a:xfrm>
            <a:off x="1011936" y="390144"/>
            <a:ext cx="2097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Conclusion</a:t>
            </a:r>
            <a:endParaRPr lang="en-IN" sz="2400" b="1" dirty="0">
              <a:solidFill>
                <a:schemeClr val="tx2"/>
              </a:solidFill>
            </a:endParaRPr>
          </a:p>
        </p:txBody>
      </p:sp>
      <p:grpSp>
        <p:nvGrpSpPr>
          <p:cNvPr id="4" name="Google Shape;4104;p107">
            <a:extLst>
              <a:ext uri="{FF2B5EF4-FFF2-40B4-BE49-F238E27FC236}">
                <a16:creationId xmlns:a16="http://schemas.microsoft.com/office/drawing/2014/main" id="{424EF8E6-A25D-12A2-5062-C04EE9EABEB8}"/>
              </a:ext>
            </a:extLst>
          </p:cNvPr>
          <p:cNvGrpSpPr/>
          <p:nvPr/>
        </p:nvGrpSpPr>
        <p:grpSpPr>
          <a:xfrm>
            <a:off x="5250818" y="1193185"/>
            <a:ext cx="3533290" cy="2691052"/>
            <a:chOff x="3578510" y="1419647"/>
            <a:chExt cx="4021500" cy="3062887"/>
          </a:xfrm>
        </p:grpSpPr>
        <p:sp>
          <p:nvSpPr>
            <p:cNvPr id="5" name="Google Shape;4105;p107">
              <a:extLst>
                <a:ext uri="{FF2B5EF4-FFF2-40B4-BE49-F238E27FC236}">
                  <a16:creationId xmlns:a16="http://schemas.microsoft.com/office/drawing/2014/main" id="{F7183366-1DA5-EF1D-CAE7-2F6507DA5E68}"/>
                </a:ext>
              </a:extLst>
            </p:cNvPr>
            <p:cNvSpPr/>
            <p:nvPr/>
          </p:nvSpPr>
          <p:spPr>
            <a:xfrm>
              <a:off x="3713295" y="1548913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06;p107">
              <a:extLst>
                <a:ext uri="{FF2B5EF4-FFF2-40B4-BE49-F238E27FC236}">
                  <a16:creationId xmlns:a16="http://schemas.microsoft.com/office/drawing/2014/main" id="{B65719B0-A4A6-FF4D-199A-75C7C471C0CC}"/>
                </a:ext>
              </a:extLst>
            </p:cNvPr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4107;p107">
              <a:extLst>
                <a:ext uri="{FF2B5EF4-FFF2-40B4-BE49-F238E27FC236}">
                  <a16:creationId xmlns:a16="http://schemas.microsoft.com/office/drawing/2014/main" id="{1E42E1A0-D7FB-8BC5-CED1-77CE7CFFEA17}"/>
                </a:ext>
              </a:extLst>
            </p:cNvPr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9" name="Google Shape;4108;p107">
                <a:extLst>
                  <a:ext uri="{FF2B5EF4-FFF2-40B4-BE49-F238E27FC236}">
                    <a16:creationId xmlns:a16="http://schemas.microsoft.com/office/drawing/2014/main" id="{12155F2F-42A4-A1BF-DDAD-7C9DAC5D7191}"/>
                  </a:ext>
                </a:extLst>
              </p:cNvPr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" name="Google Shape;4109;p107">
                <a:extLst>
                  <a:ext uri="{FF2B5EF4-FFF2-40B4-BE49-F238E27FC236}">
                    <a16:creationId xmlns:a16="http://schemas.microsoft.com/office/drawing/2014/main" id="{DAEDCE78-F677-EFBA-9504-723E7F0832AD}"/>
                  </a:ext>
                </a:extLst>
              </p:cNvPr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IN"/>
              </a:p>
            </p:txBody>
          </p:sp>
        </p:grpSp>
        <p:cxnSp>
          <p:nvCxnSpPr>
            <p:cNvPr id="8" name="Google Shape;4110;p107">
              <a:extLst>
                <a:ext uri="{FF2B5EF4-FFF2-40B4-BE49-F238E27FC236}">
                  <a16:creationId xmlns:a16="http://schemas.microsoft.com/office/drawing/2014/main" id="{2E0B87D2-D806-D505-5FC6-CE7E728D033A}"/>
                </a:ext>
              </a:extLst>
            </p:cNvPr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39122B92-FDE4-402D-569F-607BDC2E9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240" y="1326973"/>
            <a:ext cx="3293432" cy="198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69537C-0E35-DC0A-9040-A87F5D2407CD}"/>
              </a:ext>
            </a:extLst>
          </p:cNvPr>
          <p:cNvSpPr txBox="1"/>
          <p:nvPr/>
        </p:nvSpPr>
        <p:spPr>
          <a:xfrm>
            <a:off x="128589" y="1193185"/>
            <a:ext cx="504876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</a:rPr>
              <a:t>face recognition using OpenCV with Python is a powerful and versatile technology that has the potential to revolutionize a wide range of applications, from security and surveillance to human-computer interaction and personalization.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dirty="0">
              <a:solidFill>
                <a:schemeClr val="tx2"/>
              </a:solidFill>
            </a:endParaRP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</a:rPr>
              <a:t>Through the use of machine learning techniques, such as deep neural networks, OpenCV can accurately and reliably detect and recognize faces, even under challenging conditions. </a:t>
            </a:r>
          </a:p>
          <a:p>
            <a:pPr marL="342900" indent="-342900"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</a:rPr>
              <a:t>This technology has the potential to enhance security systems, improve user experiences, and enable innovative applications in fields such as healthcare, retail, and entertainment</a:t>
            </a:r>
          </a:p>
          <a:p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396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79AB8D-BCCC-C93E-F038-EEBCA0DE5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41" y="288552"/>
            <a:ext cx="1366428" cy="11308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5FFCD2-E196-0F17-6AC6-183DF87C8576}"/>
              </a:ext>
            </a:extLst>
          </p:cNvPr>
          <p:cNvSpPr txBox="1"/>
          <p:nvPr/>
        </p:nvSpPr>
        <p:spPr>
          <a:xfrm>
            <a:off x="2628900" y="457201"/>
            <a:ext cx="2657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highlight>
                  <a:srgbClr val="000000"/>
                </a:highlight>
              </a:rPr>
              <a:t>Reference</a:t>
            </a:r>
            <a:endParaRPr lang="en-IN" sz="3200" dirty="0">
              <a:solidFill>
                <a:schemeClr val="tx2"/>
              </a:solidFill>
              <a:highlight>
                <a:srgbClr val="0000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2B3923-4C64-6EEC-1688-9FCEA24EFA11}"/>
              </a:ext>
            </a:extLst>
          </p:cNvPr>
          <p:cNvSpPr txBox="1"/>
          <p:nvPr/>
        </p:nvSpPr>
        <p:spPr>
          <a:xfrm>
            <a:off x="592931" y="1792683"/>
            <a:ext cx="75152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2"/>
                </a:solidFill>
                <a:hlinkClick r:id="rId3"/>
              </a:rPr>
              <a:t>https://www.ijert.org/research/smart-attendance-system-using-opencv-based-on-facial-recognition-IJERTV9IS030122.pdf</a:t>
            </a:r>
            <a:endParaRPr lang="en-IN" dirty="0">
              <a:solidFill>
                <a:schemeClr val="tx2"/>
              </a:solidFill>
            </a:endParaRPr>
          </a:p>
          <a:p>
            <a:endParaRPr lang="en-IN" dirty="0">
              <a:solidFill>
                <a:schemeClr val="tx2"/>
              </a:solidFill>
            </a:endParaRPr>
          </a:p>
          <a:p>
            <a:r>
              <a:rPr lang="en-IN" u="sng" dirty="0">
                <a:solidFill>
                  <a:schemeClr val="tx2"/>
                </a:solidFill>
                <a:hlinkClick r:id="rId4"/>
              </a:rPr>
              <a:t>https://www.researchgate.net/publication/341876647_Face_Recognition_based_Attendance_Management_System</a:t>
            </a:r>
            <a:endParaRPr lang="en-IN" u="sng" dirty="0">
              <a:solidFill>
                <a:schemeClr val="tx2"/>
              </a:solidFill>
            </a:endParaRPr>
          </a:p>
          <a:p>
            <a:endParaRPr lang="en-IN" u="sng" dirty="0">
              <a:solidFill>
                <a:schemeClr val="tx2"/>
              </a:solidFill>
            </a:endParaRPr>
          </a:p>
          <a:p>
            <a:r>
              <a:rPr lang="en-IN" u="sng" dirty="0">
                <a:solidFill>
                  <a:schemeClr val="tx2"/>
                </a:solidFill>
              </a:rPr>
              <a:t>https://www.sciencedirect.com/science/article/pii/S1877050921019232</a:t>
            </a:r>
          </a:p>
        </p:txBody>
      </p:sp>
    </p:spTree>
    <p:extLst>
      <p:ext uri="{BB962C8B-B14F-4D97-AF65-F5344CB8AC3E}">
        <p14:creationId xmlns:p14="http://schemas.microsoft.com/office/powerpoint/2010/main" val="404112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p89"/>
          <p:cNvSpPr txBox="1">
            <a:spLocks noGrp="1"/>
          </p:cNvSpPr>
          <p:nvPr>
            <p:ph type="title"/>
          </p:nvPr>
        </p:nvSpPr>
        <p:spPr>
          <a:xfrm>
            <a:off x="2422250" y="974876"/>
            <a:ext cx="4299600" cy="2204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</a:t>
            </a:r>
            <a:endParaRPr dirty="0"/>
          </a:p>
        </p:txBody>
      </p:sp>
      <p:cxnSp>
        <p:nvCxnSpPr>
          <p:cNvPr id="2346" name="Google Shape;2346;p89"/>
          <p:cNvCxnSpPr>
            <a:cxnSpLocks/>
          </p:cNvCxnSpPr>
          <p:nvPr/>
        </p:nvCxnSpPr>
        <p:spPr>
          <a:xfrm flipH="1">
            <a:off x="2700338" y="974875"/>
            <a:ext cx="3729037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73B8-352B-0376-19F3-2A7534BC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38387"/>
            <a:ext cx="7704000" cy="572700"/>
          </a:xfrm>
        </p:spPr>
        <p:txBody>
          <a:bodyPr/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INTRODUCTION</a:t>
            </a:r>
            <a:endParaRPr lang="en-IN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768A3-FD1E-CC3F-5AD7-4C2512A34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588" y="1350169"/>
            <a:ext cx="7873412" cy="2886075"/>
          </a:xfrm>
        </p:spPr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Face recognition technology offers  better accuracy compared to conventional methods.</a:t>
            </a:r>
          </a:p>
          <a:p>
            <a:r>
              <a:rPr lang="en-US" dirty="0">
                <a:latin typeface="Comic Sans MS" panose="030F0702030302020204" pitchFamily="66" charset="0"/>
              </a:rPr>
              <a:t>Face recognition is one of the most important </a:t>
            </a:r>
            <a:r>
              <a:rPr lang="en-US" b="1" dirty="0">
                <a:highlight>
                  <a:srgbClr val="000000"/>
                </a:highlight>
                <a:latin typeface="Comic Sans MS" panose="030F0702030302020204" pitchFamily="66" charset="0"/>
              </a:rPr>
              <a:t>applications of image processing</a:t>
            </a:r>
            <a:r>
              <a:rPr lang="en-US" dirty="0">
                <a:latin typeface="Comic Sans MS" panose="030F0702030302020204" pitchFamily="66" charset="0"/>
              </a:rPr>
              <a:t> in the automated world. </a:t>
            </a:r>
            <a:endParaRPr lang="en-IN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By identifying individuals based on </a:t>
            </a:r>
            <a:r>
              <a:rPr lang="en-US" b="1" dirty="0">
                <a:highlight>
                  <a:srgbClr val="000000"/>
                </a:highlight>
                <a:latin typeface="Comic Sans MS" panose="030F0702030302020204" pitchFamily="66" charset="0"/>
              </a:rPr>
              <a:t>unique facial features</a:t>
            </a:r>
            <a:r>
              <a:rPr lang="en-US" dirty="0">
                <a:latin typeface="Comic Sans MS" panose="030F0702030302020204" pitchFamily="66" charset="0"/>
              </a:rPr>
              <a:t>, the system significantly </a:t>
            </a:r>
            <a:r>
              <a:rPr lang="en-US" b="1" dirty="0">
                <a:highlight>
                  <a:srgbClr val="000000"/>
                </a:highlight>
                <a:latin typeface="Comic Sans MS" panose="030F0702030302020204" pitchFamily="66" charset="0"/>
              </a:rPr>
              <a:t>reduces the risk of errors</a:t>
            </a:r>
            <a:r>
              <a:rPr lang="en-US" dirty="0">
                <a:latin typeface="Comic Sans MS" panose="030F0702030302020204" pitchFamily="66" charset="0"/>
              </a:rPr>
              <a:t> and ensures </a:t>
            </a:r>
            <a:r>
              <a:rPr lang="en-US" dirty="0">
                <a:highlight>
                  <a:srgbClr val="000000"/>
                </a:highlight>
                <a:latin typeface="Comic Sans MS" panose="030F0702030302020204" pitchFamily="66" charset="0"/>
              </a:rPr>
              <a:t>reliable attendance tracking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r>
              <a:rPr lang="en-US" dirty="0">
                <a:latin typeface="Comic Sans MS" panose="030F0702030302020204" pitchFamily="66" charset="0"/>
              </a:rPr>
              <a:t>Unlike other forms of biometric technology, such as fingerprint recognition, which captures identity by touching, a face recognition based attendance system manages a person without the approach of direct contact.</a:t>
            </a:r>
          </a:p>
          <a:p>
            <a:r>
              <a:rPr lang="en-US" dirty="0">
                <a:latin typeface="Comic Sans MS" panose="030F0702030302020204" pitchFamily="66" charset="0"/>
              </a:rPr>
              <a:t>A touchless method such as a face recognition based attendance system is a successful preventive measure during the COVID-19 epidemic.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108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8ACD4-A25D-D0DC-16D2-244F180C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6227A-60FF-C4AD-E0D0-00AC34B79F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043" y="1267706"/>
            <a:ext cx="7201900" cy="1501287"/>
          </a:xfrm>
        </p:spPr>
        <p:txBody>
          <a:bodyPr/>
          <a:lstStyle/>
          <a:p>
            <a:pPr marL="1524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traditional methods of recording workplace attendance often rely on manual inputs, badge-based systems, or other means that require direct intervention by employees. These approaches can be </a:t>
            </a:r>
            <a:r>
              <a:rPr lang="en-US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time-consuming, prone to errors, and lack the capacity to adapt to the growing need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contactless and secure access control in modern workplaces.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hy Automatic Attendance System Using Face Recognition For Contract Staff?">
            <a:extLst>
              <a:ext uri="{FF2B5EF4-FFF2-40B4-BE49-F238E27FC236}">
                <a16:creationId xmlns:a16="http://schemas.microsoft.com/office/drawing/2014/main" id="{386E7356-D0B7-EA8E-33FB-5500451D2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58" y="2571750"/>
            <a:ext cx="6622256" cy="1946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767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95829-D113-119C-96D7-877BAE948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C4335-5B4F-74C6-87FF-FACDB180C4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306" y="1550193"/>
            <a:ext cx="7494794" cy="1629875"/>
          </a:xfrm>
        </p:spPr>
        <p:txBody>
          <a:bodyPr/>
          <a:lstStyle/>
          <a:p>
            <a:pPr marL="1524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benefit of our approach is much </a:t>
            </a:r>
            <a:r>
              <a:rPr lang="en-US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greater representational efficiency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 achieve state-of-the-art face recognition performance using only 128-bytes per face.</a:t>
            </a:r>
          </a:p>
          <a:p>
            <a:pPr marL="15240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4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using engineered features, we use a large dataset of labelled faces to attain the appropriate invariances to </a:t>
            </a:r>
            <a:r>
              <a:rPr lang="en-US" dirty="0"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pose, illumination, and other variational conditions</a:t>
            </a:r>
            <a:endParaRPr lang="en-IN" dirty="0"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D0D9EA-F844-5F3B-4473-82B63BF7FC2A}"/>
              </a:ext>
            </a:extLst>
          </p:cNvPr>
          <p:cNvSpPr txBox="1"/>
          <p:nvPr/>
        </p:nvSpPr>
        <p:spPr>
          <a:xfrm flipH="1">
            <a:off x="1128711" y="3304836"/>
            <a:ext cx="6893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Approach: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approach is a purely </a:t>
            </a:r>
            <a:r>
              <a:rPr lang="en-US" b="1" dirty="0">
                <a:solidFill>
                  <a:schemeClr val="tx2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 driven method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learns its representation directly from the pixels of the face</a:t>
            </a:r>
            <a:endParaRPr lang="en-IN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824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EE39F0-2831-1DE8-F33C-4CC472BECBDF}"/>
              </a:ext>
            </a:extLst>
          </p:cNvPr>
          <p:cNvSpPr txBox="1"/>
          <p:nvPr/>
        </p:nvSpPr>
        <p:spPr>
          <a:xfrm>
            <a:off x="607218" y="451616"/>
            <a:ext cx="4979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4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is Face Recognition?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CC9360-63B3-C1F9-04DA-D460ED018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8" y="1335881"/>
            <a:ext cx="4945377" cy="3232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3D807-0D70-45A4-FF1C-EEB571E3296E}"/>
              </a:ext>
            </a:extLst>
          </p:cNvPr>
          <p:cNvSpPr txBox="1"/>
          <p:nvPr/>
        </p:nvSpPr>
        <p:spPr>
          <a:xfrm>
            <a:off x="5943601" y="1244183"/>
            <a:ext cx="292179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Face recognition is a method of identifying or verifying the identity of an individual using their face. Face recognition systems can be used to identify people in photos, video, or in real-time.</a:t>
            </a:r>
            <a:endParaRPr lang="en-IN" sz="15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7EF268-E03B-9478-7027-1D485C8AA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637" y="713226"/>
            <a:ext cx="525826" cy="4343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30738C-2877-6E84-F416-D3B578098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430" y="2711016"/>
            <a:ext cx="525826" cy="39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62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B16671-5CBB-774B-A54F-09B3C4E8F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104" y="1669724"/>
            <a:ext cx="563929" cy="548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B56C5B-4878-0ECE-8CD9-5F560AD1D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518" y="2182952"/>
            <a:ext cx="563929" cy="54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7E62FB-7151-2223-357C-A0607DF56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509" y="3636218"/>
            <a:ext cx="563929" cy="5486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0BD4DC-5CA2-8981-6DDB-9C73FD55C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225" y="2182285"/>
            <a:ext cx="563929" cy="5486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DFE6BE-7553-4707-162E-1DD21D02F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932" y="3704914"/>
            <a:ext cx="563929" cy="54868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8FB6DA-EBAF-8FF4-6BED-4A19B33D6284}"/>
              </a:ext>
            </a:extLst>
          </p:cNvPr>
          <p:cNvSpPr txBox="1"/>
          <p:nvPr/>
        </p:nvSpPr>
        <p:spPr>
          <a:xfrm>
            <a:off x="3729873" y="980651"/>
            <a:ext cx="191452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 requires no physical interaction on behalf of the user.</a:t>
            </a:r>
            <a:endParaRPr lang="en-IN" sz="13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928446-26FD-4F9C-B9CD-84E3D374A922}"/>
              </a:ext>
            </a:extLst>
          </p:cNvPr>
          <p:cNvCxnSpPr>
            <a:cxnSpLocks/>
            <a:stCxn id="27" idx="0"/>
            <a:endCxn id="6" idx="2"/>
          </p:cNvCxnSpPr>
          <p:nvPr/>
        </p:nvCxnSpPr>
        <p:spPr>
          <a:xfrm flipH="1" flipV="1">
            <a:off x="4589069" y="2218412"/>
            <a:ext cx="12754" cy="125194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AF8E90B-D7ED-5483-AB89-A53AADAE7E62}"/>
              </a:ext>
            </a:extLst>
          </p:cNvPr>
          <p:cNvCxnSpPr>
            <a:cxnSpLocks/>
            <a:stCxn id="27" idx="1"/>
            <a:endCxn id="8" idx="3"/>
          </p:cNvCxnSpPr>
          <p:nvPr/>
        </p:nvCxnSpPr>
        <p:spPr>
          <a:xfrm flipH="1" flipV="1">
            <a:off x="3188447" y="2457296"/>
            <a:ext cx="857722" cy="123536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EDFE252-6A4E-E808-AEFB-9E39C0C72830}"/>
              </a:ext>
            </a:extLst>
          </p:cNvPr>
          <p:cNvCxnSpPr>
            <a:cxnSpLocks/>
            <a:stCxn id="27" idx="3"/>
            <a:endCxn id="10" idx="3"/>
          </p:cNvCxnSpPr>
          <p:nvPr/>
        </p:nvCxnSpPr>
        <p:spPr>
          <a:xfrm flipH="1" flipV="1">
            <a:off x="3218438" y="3910562"/>
            <a:ext cx="827731" cy="85551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971BC19C-1916-B373-9700-16326318FCFF}"/>
              </a:ext>
            </a:extLst>
          </p:cNvPr>
          <p:cNvSpPr/>
          <p:nvPr/>
        </p:nvSpPr>
        <p:spPr>
          <a:xfrm>
            <a:off x="3816009" y="3470353"/>
            <a:ext cx="1571628" cy="1518036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bg2"/>
                </a:solidFill>
              </a:rPr>
              <a:t>Reasons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9E5E22-6B35-E157-2FAA-09F81CAEC921}"/>
              </a:ext>
            </a:extLst>
          </p:cNvPr>
          <p:cNvSpPr txBox="1"/>
          <p:nvPr/>
        </p:nvSpPr>
        <p:spPr>
          <a:xfrm>
            <a:off x="531540" y="1779842"/>
            <a:ext cx="1998909" cy="1116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 can use your existing hardware infrastructure, existing camaras and image capture</a:t>
            </a:r>
            <a:endParaRPr lang="en-IN" sz="13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2939144-3569-76AF-0035-FA1ABAEDE5B3}"/>
              </a:ext>
            </a:extLst>
          </p:cNvPr>
          <p:cNvSpPr txBox="1"/>
          <p:nvPr/>
        </p:nvSpPr>
        <p:spPr>
          <a:xfrm>
            <a:off x="558350" y="3560344"/>
            <a:ext cx="2040634" cy="700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 does not require an expert to interpret the comparison result.</a:t>
            </a:r>
            <a:endParaRPr lang="en-IN" sz="13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AF4E14-8C0A-E9A0-283F-C893CEDB1ED8}"/>
              </a:ext>
            </a:extLst>
          </p:cNvPr>
          <p:cNvSpPr txBox="1"/>
          <p:nvPr/>
        </p:nvSpPr>
        <p:spPr>
          <a:xfrm>
            <a:off x="6768911" y="2014946"/>
            <a:ext cx="184354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 is accurate and allows for high enrolment and verification rates.</a:t>
            </a:r>
            <a:endParaRPr lang="en-IN" sz="13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C58A80B-2C72-3286-21FF-0E17E7FDD0DC}"/>
              </a:ext>
            </a:extLst>
          </p:cNvPr>
          <p:cNvSpPr txBox="1"/>
          <p:nvPr/>
        </p:nvSpPr>
        <p:spPr>
          <a:xfrm>
            <a:off x="6427281" y="3496831"/>
            <a:ext cx="271360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tx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 is the only biometric that allow you to perform passive identification in a one to. Many environments</a:t>
            </a:r>
            <a:endParaRPr lang="en-IN" sz="1300" dirty="0">
              <a:solidFill>
                <a:schemeClr val="tx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2DD92AD-1E23-E695-64EA-D214BBF66D64}"/>
              </a:ext>
            </a:extLst>
          </p:cNvPr>
          <p:cNvCxnSpPr>
            <a:stCxn id="27" idx="7"/>
            <a:endCxn id="12" idx="1"/>
          </p:cNvCxnSpPr>
          <p:nvPr/>
        </p:nvCxnSpPr>
        <p:spPr>
          <a:xfrm flipV="1">
            <a:off x="5157477" y="2456629"/>
            <a:ext cx="857748" cy="123603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C4C2A-287C-FD15-E974-B46223D90ABC}"/>
              </a:ext>
            </a:extLst>
          </p:cNvPr>
          <p:cNvCxnSpPr>
            <a:cxnSpLocks/>
            <a:stCxn id="27" idx="5"/>
            <a:endCxn id="14" idx="1"/>
          </p:cNvCxnSpPr>
          <p:nvPr/>
        </p:nvCxnSpPr>
        <p:spPr>
          <a:xfrm flipV="1">
            <a:off x="5157477" y="3979258"/>
            <a:ext cx="632455" cy="78682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D3F0AB98-E107-D9DF-24D1-64B7ADC14170}"/>
              </a:ext>
            </a:extLst>
          </p:cNvPr>
          <p:cNvSpPr txBox="1"/>
          <p:nvPr/>
        </p:nvSpPr>
        <p:spPr>
          <a:xfrm>
            <a:off x="323967" y="286990"/>
            <a:ext cx="8555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Algerian" panose="04020705040A02060702" pitchFamily="82" charset="0"/>
                <a:cs typeface="MV Boli" panose="02000500030200090000" pitchFamily="2" charset="0"/>
              </a:rPr>
              <a:t>Why We Choose Face Recognition</a:t>
            </a:r>
            <a:endParaRPr lang="en-IN" sz="2800" dirty="0">
              <a:solidFill>
                <a:schemeClr val="tx2"/>
              </a:solidFill>
              <a:latin typeface="Algerian" panose="04020705040A02060702" pitchFamily="8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58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4" name="Google Shape;4104;p107"/>
          <p:cNvGrpSpPr/>
          <p:nvPr/>
        </p:nvGrpSpPr>
        <p:grpSpPr>
          <a:xfrm>
            <a:off x="252098" y="1226224"/>
            <a:ext cx="3533290" cy="2691052"/>
            <a:chOff x="3578510" y="1419647"/>
            <a:chExt cx="4021500" cy="3062887"/>
          </a:xfrm>
        </p:grpSpPr>
        <p:sp>
          <p:nvSpPr>
            <p:cNvPr id="4105" name="Google Shape;4105;p107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07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7" name="Google Shape;4107;p107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4108" name="Google Shape;4108;p107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107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IN"/>
              </a:p>
            </p:txBody>
          </p:sp>
        </p:grpSp>
        <p:cxnSp>
          <p:nvCxnSpPr>
            <p:cNvPr id="4110" name="Google Shape;4110;p107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2AEE847-35AB-08A6-F2BC-8A624A1BF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027" y="1339099"/>
            <a:ext cx="3293432" cy="20082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6C05B2-262A-59E1-9A15-990FBDA24CF7}"/>
              </a:ext>
            </a:extLst>
          </p:cNvPr>
          <p:cNvSpPr txBox="1"/>
          <p:nvPr/>
        </p:nvSpPr>
        <p:spPr>
          <a:xfrm>
            <a:off x="4271963" y="950119"/>
            <a:ext cx="43721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  <a:highlight>
                  <a:srgbClr val="000080"/>
                </a:highlight>
              </a:rPr>
              <a:t>Capture</a:t>
            </a:r>
            <a:r>
              <a:rPr lang="en-US" dirty="0">
                <a:solidFill>
                  <a:schemeClr val="tx2"/>
                </a:solidFill>
              </a:rPr>
              <a:t> The first step is for the system to collect physical or behavioral samples in predetermined conditions and during a stated period of time.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  <a:highlight>
                  <a:srgbClr val="000080"/>
                </a:highlight>
              </a:rPr>
              <a:t>Extraction</a:t>
            </a:r>
            <a:r>
              <a:rPr lang="en-US" dirty="0">
                <a:solidFill>
                  <a:schemeClr val="tx2"/>
                </a:solidFill>
              </a:rPr>
              <a:t> Then, all this gathered data should be extracted from the samples to create templates based on them.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  <a:highlight>
                  <a:srgbClr val="000080"/>
                </a:highlight>
              </a:rPr>
              <a:t>Comparison</a:t>
            </a:r>
            <a:r>
              <a:rPr lang="en-US" dirty="0">
                <a:solidFill>
                  <a:schemeClr val="tx2"/>
                </a:solidFill>
              </a:rPr>
              <a:t> After the extraction, collected data is compared with the existing templates.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  <a:highlight>
                  <a:srgbClr val="000080"/>
                </a:highlight>
              </a:rPr>
              <a:t>Matching</a:t>
            </a:r>
            <a:r>
              <a:rPr lang="en-US" dirty="0">
                <a:solidFill>
                  <a:schemeClr val="tx2"/>
                </a:solidFill>
              </a:rPr>
              <a:t> The final stage of face detection technology is to make a decision whether the face's features of a new sample are matching with the one from a facial database or not. It usually takes just seconds.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B0AFA-0BA8-6D3F-A00B-D4F5785D00F8}"/>
              </a:ext>
            </a:extLst>
          </p:cNvPr>
          <p:cNvSpPr txBox="1"/>
          <p:nvPr/>
        </p:nvSpPr>
        <p:spPr>
          <a:xfrm>
            <a:off x="1042988" y="200025"/>
            <a:ext cx="7215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chemeClr val="tx2"/>
                </a:solidFill>
                <a:latin typeface="Algerian" panose="04020705040A02060702" pitchFamily="82" charset="0"/>
              </a:rPr>
              <a:t>How Face Recognition works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8E25B6-E0A3-B197-F47A-05515F832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08" y="535782"/>
            <a:ext cx="8405183" cy="375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80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6B05D-D340-B835-6633-C574C6AFA307}"/>
              </a:ext>
            </a:extLst>
          </p:cNvPr>
          <p:cNvSpPr txBox="1"/>
          <p:nvPr/>
        </p:nvSpPr>
        <p:spPr>
          <a:xfrm>
            <a:off x="1048512" y="597408"/>
            <a:ext cx="15953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2">
                    <a:lumMod val="20000"/>
                    <a:lumOff val="80000"/>
                  </a:schemeClr>
                </a:solidFill>
                <a:highlight>
                  <a:srgbClr val="000000"/>
                </a:highlight>
              </a:rPr>
              <a:t>Cons</a:t>
            </a:r>
            <a:endParaRPr lang="en-IN" sz="4400" b="1" dirty="0">
              <a:solidFill>
                <a:schemeClr val="accent2">
                  <a:lumMod val="20000"/>
                  <a:lumOff val="80000"/>
                </a:schemeClr>
              </a:solidFill>
              <a:highlight>
                <a:srgbClr val="0000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0F392-D52E-F7C0-2A00-B7D1BFD1D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78" y="1992580"/>
            <a:ext cx="541067" cy="5791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5DD3AC-3C08-5332-91F3-B024122054E8}"/>
              </a:ext>
            </a:extLst>
          </p:cNvPr>
          <p:cNvSpPr txBox="1"/>
          <p:nvPr/>
        </p:nvSpPr>
        <p:spPr>
          <a:xfrm>
            <a:off x="1544749" y="2136327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Image Quality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2E2CEA-9F5F-0033-E0CB-AF09F8BCE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78" y="3521360"/>
            <a:ext cx="556308" cy="5105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42C0C6-D769-CD47-3F92-EEBC480A85F1}"/>
              </a:ext>
            </a:extLst>
          </p:cNvPr>
          <p:cNvSpPr txBox="1"/>
          <p:nvPr/>
        </p:nvSpPr>
        <p:spPr>
          <a:xfrm>
            <a:off x="1616117" y="3724167"/>
            <a:ext cx="928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Storage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3067D1-38AC-E4AB-87BD-009CBCB28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875" y="1963572"/>
            <a:ext cx="434378" cy="4724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852FDE-82B9-CE88-C063-D7055367F588}"/>
              </a:ext>
            </a:extLst>
          </p:cNvPr>
          <p:cNvSpPr txBox="1"/>
          <p:nvPr/>
        </p:nvSpPr>
        <p:spPr>
          <a:xfrm>
            <a:off x="5613566" y="2045923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Angle</a:t>
            </a:r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E2EABB-5D58-6E21-1852-F30EFD948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875" y="3528980"/>
            <a:ext cx="464860" cy="5029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E46364F-CC92-6F53-7B92-9F2C3226BE2D}"/>
              </a:ext>
            </a:extLst>
          </p:cNvPr>
          <p:cNvSpPr txBox="1"/>
          <p:nvPr/>
        </p:nvSpPr>
        <p:spPr>
          <a:xfrm>
            <a:off x="5613566" y="3622763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Complexity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508952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XL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638</Words>
  <Application>Microsoft Office PowerPoint</Application>
  <PresentationFormat>On-screen Show (16:9)</PresentationFormat>
  <Paragraphs>56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Rajdhani</vt:lpstr>
      <vt:lpstr>Wingdings</vt:lpstr>
      <vt:lpstr>Fira Sans Condensed Light</vt:lpstr>
      <vt:lpstr>Times New Roman</vt:lpstr>
      <vt:lpstr>Algerian</vt:lpstr>
      <vt:lpstr>MV Boli</vt:lpstr>
      <vt:lpstr>Comic Sans MS</vt:lpstr>
      <vt:lpstr>Arial</vt:lpstr>
      <vt:lpstr>AI Tech Agency XL by Slidesgo</vt:lpstr>
      <vt:lpstr>Face Recognition with Real Time Attendance</vt:lpstr>
      <vt:lpstr>INTRODUCTION</vt:lpstr>
      <vt:lpstr>Problem Statement </vt:lpstr>
      <vt:lpstr>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Cutting-Edge Technology of Face Recognition with OpenCV</dc:title>
  <dc:creator>pranavsai kasinadhuni</dc:creator>
  <cp:lastModifiedBy>pranav sai kasinadhuni</cp:lastModifiedBy>
  <cp:revision>12</cp:revision>
  <dcterms:modified xsi:type="dcterms:W3CDTF">2023-10-27T05:35:19Z</dcterms:modified>
</cp:coreProperties>
</file>